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56" r:id="rId5"/>
    <p:sldId id="270" r:id="rId6"/>
    <p:sldId id="272" r:id="rId7"/>
    <p:sldId id="273" r:id="rId8"/>
    <p:sldId id="274" r:id="rId9"/>
    <p:sldId id="27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4547D-F1DD-4B59-B269-05660F0A355D}" v="2" dt="2025-03-13T13:40:14.594"/>
    <p1510:client id="{A2A0002B-8489-41AF-9E46-4D99560EA60F}" v="60" dt="2025-03-13T13:04:35.1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222" autoAdjust="0"/>
    <p:restoredTop sz="94595" autoAdjust="0"/>
  </p:normalViewPr>
  <p:slideViewPr>
    <p:cSldViewPr snapToGrid="0">
      <p:cViewPr>
        <p:scale>
          <a:sx n="116" d="100"/>
          <a:sy n="116" d="100"/>
        </p:scale>
        <p:origin x="-176" y="-3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32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703FB87-790C-4850-A90C-12C5FF4B94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127921-F9C4-44F3-AC5F-130B6A406C0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59275-AFE1-4999-B78A-D0D76B9F2B0B}" type="datetimeFigureOut">
              <a:rPr lang="en-US" smtClean="0"/>
              <a:t>3/13/25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65E047-F1CB-4066-A459-9EDC95F2E61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8A77EF5-5277-4BAF-8BB4-2E02103988E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668C69-0C3E-40A2-B4A0-B2C8B71D8E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5862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EADD7A-FE61-48EE-BE0E-8546E5401374}" type="datetimeFigureOut">
              <a:rPr lang="en-US" smtClean="0"/>
              <a:t>3/13/25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000EEB-8338-48D7-8EE8-EE0082EF76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77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000EEB-8338-48D7-8EE8-EE0082EF760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3382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6677" y="1219202"/>
            <a:ext cx="9860369" cy="3329581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559119"/>
            <a:ext cx="9882091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002" y="4459274"/>
            <a:ext cx="8825657" cy="566738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8619" y="425887"/>
            <a:ext cx="11198269" cy="3900581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49003" y="5026012"/>
            <a:ext cx="8825656" cy="493712"/>
          </a:xfrm>
        </p:spPr>
        <p:txBody>
          <a:bodyPr>
            <a:normAutofit/>
          </a:bodyPr>
          <a:lstStyle>
            <a:lvl1pPr marL="0" indent="0" algn="ctr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1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574802" y="4350659"/>
            <a:ext cx="8997167" cy="1059543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4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1" y="2613788"/>
            <a:ext cx="801912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34613" y="1758737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454130" y="2444537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85326" y="1758737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674772" y="2444537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26368" y="1758737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26368" y="2444537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527808" y="1911137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63893" y="1911137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15176" cy="1137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3" y="1500317"/>
            <a:ext cx="11315177" cy="47577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2" y="363255"/>
            <a:ext cx="11315176" cy="1137060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413" y="1500317"/>
            <a:ext cx="11315177" cy="4757789"/>
          </a:xfrm>
        </p:spPr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323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2861735"/>
            <a:ext cx="8825657" cy="1915647"/>
          </a:xfrm>
        </p:spPr>
        <p:txBody>
          <a:bodyPr anchor="b"/>
          <a:lstStyle>
            <a:lvl1pPr algn="l">
              <a:defRPr sz="3000" b="1" cap="none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9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1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116" y="1684796"/>
            <a:ext cx="5568885" cy="4195763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8215" y="1680314"/>
            <a:ext cx="5568884" cy="4200245"/>
          </a:xfrm>
        </p:spPr>
        <p:txBody>
          <a:bodyPr>
            <a:normAutofit/>
          </a:bodyPr>
          <a:lstStyle>
            <a:lvl1pPr>
              <a:defRPr sz="210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6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6" y="2514600"/>
            <a:ext cx="4396339" cy="3741738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5400000">
            <a:off x="10155641" y="1790701"/>
            <a:ext cx="990599" cy="304799"/>
          </a:xfrm>
          <a:prstGeom prst="rect">
            <a:avLst/>
          </a:prstGeom>
        </p:spPr>
        <p:txBody>
          <a:bodyPr/>
          <a:lstStyle/>
          <a:p>
            <a:fld id="{4509A250-FF31-4206-8172-F9D3106AACB1}" type="datetimeFigureOut">
              <a:rPr lang="en-US" dirty="0"/>
              <a:t>3/13/25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5" y="3225299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13" y="363255"/>
            <a:ext cx="11386159" cy="113706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15D0A7C-4B83-7627-679D-D990EE26D5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127272" y="1551032"/>
            <a:ext cx="2843473" cy="25433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Headshot</a:t>
            </a:r>
          </a:p>
        </p:txBody>
      </p:sp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4E9178F5-A34F-B78B-A8A5-7BDB580573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1333" y="1549914"/>
            <a:ext cx="2843473" cy="254337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Add Headshot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1972223-6E3D-17C9-7398-2B430DCA0DB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74246" y="4258006"/>
            <a:ext cx="3749525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contact information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CB0701-5954-80F6-3123-A07768B03BFE}"/>
              </a:ext>
            </a:extLst>
          </p:cNvPr>
          <p:cNvSpPr txBox="1"/>
          <p:nvPr userDrawn="1"/>
        </p:nvSpPr>
        <p:spPr>
          <a:xfrm>
            <a:off x="2446751" y="504178"/>
            <a:ext cx="749056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accent1"/>
                </a:solidFill>
              </a:rPr>
              <a:t>THANK YOU!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6742DD28-DE5C-2F9E-AD24-7B771EF51EF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438307" y="4235108"/>
            <a:ext cx="3749525" cy="9144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Speaker name</a:t>
            </a:r>
          </a:p>
          <a:p>
            <a:pPr lvl="0"/>
            <a:r>
              <a:rPr lang="en-US" dirty="0"/>
              <a:t>Speaker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784624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8413" y="363255"/>
            <a:ext cx="11398687" cy="11370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8411" y="1500317"/>
            <a:ext cx="11398687" cy="4757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3993" y="6292299"/>
            <a:ext cx="681331" cy="427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5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2" r:id="rId3"/>
    <p:sldLayoutId id="2147483651" r:id="rId4"/>
    <p:sldLayoutId id="2147483652" r:id="rId5"/>
    <p:sldLayoutId id="2147483653" r:id="rId6"/>
    <p:sldLayoutId id="2147483654" r:id="rId7"/>
    <p:sldLayoutId id="2147483673" r:id="rId8"/>
    <p:sldLayoutId id="2147483655" r:id="rId9"/>
    <p:sldLayoutId id="2147483667" r:id="rId10"/>
    <p:sldLayoutId id="2147483664" r:id="rId11"/>
    <p:sldLayoutId id="2147483669" r:id="rId12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800" b="1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8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0D32A-359B-41BB-9746-2CF3A21EEF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Session Polls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CA222A-88BC-48F4-9AE8-2115B7D1E6D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Walkthrough and attendee experience</a:t>
            </a:r>
          </a:p>
        </p:txBody>
      </p:sp>
    </p:spTree>
    <p:extLst>
      <p:ext uri="{BB962C8B-B14F-4D97-AF65-F5344CB8AC3E}">
        <p14:creationId xmlns:p14="http://schemas.microsoft.com/office/powerpoint/2010/main" val="1930009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9B0DF-EBFC-83C4-8B34-895403ED2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57" y="697687"/>
            <a:ext cx="4941043" cy="1915647"/>
          </a:xfrm>
        </p:spPr>
        <p:txBody>
          <a:bodyPr/>
          <a:lstStyle/>
          <a:p>
            <a:r>
              <a:rPr lang="en-US" dirty="0"/>
              <a:t>Your Unique URL for Polling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3C033-A9BE-1DCB-FCF2-8A022B68E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57" y="2723974"/>
            <a:ext cx="4534643" cy="3579219"/>
          </a:xfrm>
        </p:spPr>
        <p:txBody>
          <a:bodyPr>
            <a:normAutofit/>
          </a:bodyPr>
          <a:lstStyle/>
          <a:p>
            <a:r>
              <a:rPr lang="en-US" sz="2600" b="0" i="0" u="none" strike="noStrike" cap="none" dirty="0">
                <a:solidFill>
                  <a:srgbClr val="000000"/>
                </a:solidFill>
                <a:effectLst/>
              </a:rPr>
              <a:t>After submitting your poll questions, the AIIM team will send you your unique poll URL.</a:t>
            </a:r>
          </a:p>
          <a:p>
            <a:r>
              <a:rPr lang="en-US" sz="2600" b="0" i="0" u="none" strike="noStrike" cap="none" dirty="0">
                <a:solidFill>
                  <a:srgbClr val="000000"/>
                </a:solidFill>
                <a:effectLst/>
              </a:rPr>
              <a:t>The link will include your unique QR code for your polling questions and Q&amp;A.</a:t>
            </a:r>
          </a:p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 descr="A screenshot of a qr code&#10;&#10;AI-generated content may be incorrect.">
            <a:extLst>
              <a:ext uri="{FF2B5EF4-FFF2-40B4-BE49-F238E27FC236}">
                <a16:creationId xmlns:a16="http://schemas.microsoft.com/office/drawing/2014/main" id="{EA65EC9B-2F99-953D-E165-DBACC7379C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96" y="2141387"/>
            <a:ext cx="6306946" cy="32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39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AB4B3B-9CBC-4534-F7B4-7EE7FD0EE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082EC-FF4E-A713-C812-0061C071A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57" y="711974"/>
            <a:ext cx="4941043" cy="1915647"/>
          </a:xfrm>
        </p:spPr>
        <p:txBody>
          <a:bodyPr/>
          <a:lstStyle/>
          <a:p>
            <a:r>
              <a:rPr lang="en-US" dirty="0"/>
              <a:t>Your Unique URL for Polling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0F8CC4-1DCA-1D2B-2B5C-9A4E7CAF3B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57" y="2738261"/>
            <a:ext cx="4534643" cy="3864969"/>
          </a:xfrm>
        </p:spPr>
        <p:txBody>
          <a:bodyPr>
            <a:normAutofit fontScale="92500" lnSpcReduction="10000"/>
          </a:bodyPr>
          <a:lstStyle/>
          <a:p>
            <a:r>
              <a:rPr lang="en-US" sz="2600" b="0" i="0" u="none" strike="noStrike" cap="none" dirty="0">
                <a:solidFill>
                  <a:srgbClr val="000000"/>
                </a:solidFill>
                <a:effectLst/>
              </a:rPr>
              <a:t>Include the link and QR code into your PowerPoint slide for your presentation.</a:t>
            </a:r>
          </a:p>
          <a:p>
            <a:r>
              <a:rPr lang="en-US" sz="2600" cap="none" dirty="0">
                <a:solidFill>
                  <a:srgbClr val="000000"/>
                </a:solidFill>
              </a:rPr>
              <a:t>Attendees will scan the QR code to participate in polling.</a:t>
            </a:r>
          </a:p>
          <a:p>
            <a:r>
              <a:rPr lang="en-US" sz="2600" cap="none" dirty="0">
                <a:solidFill>
                  <a:srgbClr val="000000"/>
                </a:solidFill>
              </a:rPr>
              <a:t>During polling, go to the link/URL outside of your presentation to see live interaction.</a:t>
            </a:r>
            <a:endParaRPr lang="en-US" sz="2600" b="0" i="0" u="none" strike="noStrike" cap="none" dirty="0">
              <a:solidFill>
                <a:srgbClr val="000000"/>
              </a:solidFill>
              <a:effectLst/>
            </a:endParaRPr>
          </a:p>
          <a:p>
            <a:endParaRPr lang="en-US" b="0" i="0" u="none" strike="noStrike" dirty="0">
              <a:solidFill>
                <a:srgbClr val="000000"/>
              </a:solidFill>
              <a:effectLst/>
            </a:endParaRPr>
          </a:p>
          <a:p>
            <a:endParaRPr lang="en-US" dirty="0"/>
          </a:p>
        </p:txBody>
      </p:sp>
      <p:pic>
        <p:nvPicPr>
          <p:cNvPr id="5" name="Picture 4" descr="A screenshot of a qr code&#10;&#10;AI-generated content may be incorrect.">
            <a:extLst>
              <a:ext uri="{FF2B5EF4-FFF2-40B4-BE49-F238E27FC236}">
                <a16:creationId xmlns:a16="http://schemas.microsoft.com/office/drawing/2014/main" id="{6924CD89-5592-1889-5BD1-60EB3B92E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6396" y="2141387"/>
            <a:ext cx="6306946" cy="329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51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A834FA-37CB-89D5-5305-B8242C0223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15F8-7E92-3607-AFE0-DC541CC99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57" y="711974"/>
            <a:ext cx="4941043" cy="1915647"/>
          </a:xfrm>
        </p:spPr>
        <p:txBody>
          <a:bodyPr/>
          <a:lstStyle/>
          <a:p>
            <a:r>
              <a:rPr lang="en-US" dirty="0"/>
              <a:t>Selecting Your Polling Question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F023B5-B468-2672-385F-46778983D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57" y="2738261"/>
            <a:ext cx="4077443" cy="3579219"/>
          </a:xfrm>
        </p:spPr>
        <p:txBody>
          <a:bodyPr>
            <a:normAutofit/>
          </a:bodyPr>
          <a:lstStyle/>
          <a:p>
            <a:r>
              <a:rPr lang="en-US" sz="2400" cap="none" dirty="0">
                <a:solidFill>
                  <a:srgbClr val="000000"/>
                </a:solidFill>
              </a:rPr>
              <a:t>Select</a:t>
            </a:r>
            <a:r>
              <a:rPr lang="en-US" sz="2400" b="0" i="0" u="none" strike="noStrike" cap="none" dirty="0">
                <a:solidFill>
                  <a:srgbClr val="000000"/>
                </a:solidFill>
                <a:effectLst/>
              </a:rPr>
              <a:t> </a:t>
            </a:r>
            <a:r>
              <a:rPr lang="en-US" sz="2400" cap="none" dirty="0">
                <a:solidFill>
                  <a:srgbClr val="000000"/>
                </a:solidFill>
              </a:rPr>
              <a:t>your poll question, by clicking on the dropdown circled in yellow.</a:t>
            </a:r>
          </a:p>
          <a:p>
            <a:endParaRPr lang="en-US" sz="2400" cap="none" dirty="0">
              <a:solidFill>
                <a:srgbClr val="000000"/>
              </a:solidFill>
            </a:endParaRPr>
          </a:p>
          <a:p>
            <a:r>
              <a:rPr lang="en-US" sz="2400" cap="none" dirty="0">
                <a:solidFill>
                  <a:srgbClr val="000000"/>
                </a:solidFill>
              </a:rPr>
              <a:t>Your submitted poll questions will appear in the pop-up screen. </a:t>
            </a:r>
            <a:endParaRPr lang="en-US" sz="2400" b="0" i="0" u="none" strike="noStrike" cap="none" dirty="0">
              <a:solidFill>
                <a:srgbClr val="000000"/>
              </a:solidFill>
              <a:effectLst/>
            </a:endParaRPr>
          </a:p>
        </p:txBody>
      </p:sp>
      <p:pic>
        <p:nvPicPr>
          <p:cNvPr id="5" name="Picture 4" descr="A screenshot of a qr code&#10;&#10;AI-generated content may be incorrect.">
            <a:extLst>
              <a:ext uri="{FF2B5EF4-FFF2-40B4-BE49-F238E27FC236}">
                <a16:creationId xmlns:a16="http://schemas.microsoft.com/office/drawing/2014/main" id="{AFBE475E-2E36-1121-A64B-29DF61D53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208" y="921415"/>
            <a:ext cx="5262887" cy="274888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E038FA0-4372-08B4-98B4-28FC7DF4AA67}"/>
              </a:ext>
            </a:extLst>
          </p:cNvPr>
          <p:cNvSpPr/>
          <p:nvPr/>
        </p:nvSpPr>
        <p:spPr>
          <a:xfrm>
            <a:off x="6318891" y="3077060"/>
            <a:ext cx="1231900" cy="482600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C4415DF-3766-1745-ACC9-51043F63C6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348" y="3780940"/>
            <a:ext cx="5262886" cy="274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380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970671-75AD-824A-8DA9-C8CD171E5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89716-6692-78AF-740A-915AA161E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8857" y="711974"/>
            <a:ext cx="4941043" cy="1915647"/>
          </a:xfrm>
        </p:spPr>
        <p:txBody>
          <a:bodyPr/>
          <a:lstStyle/>
          <a:p>
            <a:r>
              <a:rPr lang="en-US" dirty="0"/>
              <a:t>Live Results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C06DCD-B00A-04A8-BB1E-1BCC81EF44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8857" y="2738261"/>
            <a:ext cx="4077443" cy="3579219"/>
          </a:xfrm>
        </p:spPr>
        <p:txBody>
          <a:bodyPr>
            <a:normAutofit/>
          </a:bodyPr>
          <a:lstStyle/>
          <a:p>
            <a:r>
              <a:rPr lang="en-US" sz="2400" b="0" i="0" u="none" strike="noStrike" cap="none" dirty="0">
                <a:solidFill>
                  <a:srgbClr val="000000"/>
                </a:solidFill>
                <a:effectLst/>
              </a:rPr>
              <a:t>After you select your polling question, your polling results will appear </a:t>
            </a:r>
            <a:r>
              <a:rPr lang="en-US" sz="2400" cap="none" dirty="0">
                <a:solidFill>
                  <a:srgbClr val="000000"/>
                </a:solidFill>
              </a:rPr>
              <a:t>live </a:t>
            </a:r>
            <a:r>
              <a:rPr lang="en-US" sz="2400" b="0" i="0" u="none" strike="noStrike" cap="none" dirty="0">
                <a:solidFill>
                  <a:srgbClr val="000000"/>
                </a:solidFill>
                <a:effectLst/>
              </a:rPr>
              <a:t>as attendees submit their responses.</a:t>
            </a:r>
          </a:p>
        </p:txBody>
      </p:sp>
      <p:pic>
        <p:nvPicPr>
          <p:cNvPr id="8" name="Picture 7" descr="A screenshot of a computer&#10;&#10;AI-generated content may be incorrect.">
            <a:extLst>
              <a:ext uri="{FF2B5EF4-FFF2-40B4-BE49-F238E27FC236}">
                <a16:creationId xmlns:a16="http://schemas.microsoft.com/office/drawing/2014/main" id="{FB822CB3-E316-0EF7-5CCF-5BB2472308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6300" y="1639390"/>
            <a:ext cx="6852605" cy="357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8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1ED0CB-DB9F-3462-D678-5A2425F71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10CEA-8BDF-9C05-ADCF-EE350BF63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945" y="241090"/>
            <a:ext cx="4941043" cy="1915647"/>
          </a:xfrm>
        </p:spPr>
        <p:txBody>
          <a:bodyPr/>
          <a:lstStyle/>
          <a:p>
            <a:r>
              <a:rPr lang="en-US" dirty="0"/>
              <a:t>Attendee Experience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07C776-7E35-A807-8700-8692BF36A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945" y="2300106"/>
            <a:ext cx="4125093" cy="4074519"/>
          </a:xfrm>
        </p:spPr>
        <p:txBody>
          <a:bodyPr>
            <a:normAutofit/>
          </a:bodyPr>
          <a:lstStyle/>
          <a:p>
            <a:r>
              <a:rPr lang="en-US" b="0" i="0" u="none" strike="noStrike" cap="none" dirty="0">
                <a:solidFill>
                  <a:srgbClr val="000000"/>
                </a:solidFill>
                <a:effectLst/>
              </a:rPr>
              <a:t>Attendees will be able to scan the QR code with their event app.</a:t>
            </a:r>
          </a:p>
          <a:p>
            <a:endParaRPr lang="en-US" cap="none" dirty="0">
              <a:solidFill>
                <a:srgbClr val="000000"/>
              </a:solidFill>
            </a:endParaRPr>
          </a:p>
          <a:p>
            <a:r>
              <a:rPr lang="en-US" b="0" i="0" u="none" strike="noStrike" cap="none" dirty="0">
                <a:solidFill>
                  <a:srgbClr val="000000"/>
                </a:solidFill>
                <a:effectLst/>
              </a:rPr>
              <a:t>They will </a:t>
            </a:r>
            <a:r>
              <a:rPr lang="en-US" cap="none" dirty="0">
                <a:solidFill>
                  <a:srgbClr val="000000"/>
                </a:solidFill>
              </a:rPr>
              <a:t>see all polling options and participate.</a:t>
            </a:r>
          </a:p>
          <a:p>
            <a:endParaRPr lang="en-US" cap="none" dirty="0">
              <a:solidFill>
                <a:srgbClr val="000000"/>
              </a:solidFill>
            </a:endParaRPr>
          </a:p>
          <a:p>
            <a:r>
              <a:rPr lang="en-US" i="1" cap="none" dirty="0">
                <a:solidFill>
                  <a:srgbClr val="000000"/>
                </a:solidFill>
              </a:rPr>
              <a:t>Note: Clearly highlight which poll question is being currently asked.</a:t>
            </a:r>
            <a:endParaRPr lang="en-US" b="0" i="1" u="none" strike="noStrike" cap="none" dirty="0">
              <a:solidFill>
                <a:srgbClr val="000000"/>
              </a:solidFill>
              <a:effectLst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87390-BB32-3C39-10D7-15081A4438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0601" y="1198915"/>
            <a:ext cx="2391620" cy="517571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F8966-0E88-719D-1BDA-D3F50F604D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368" y="1198916"/>
            <a:ext cx="2391620" cy="517571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B5CC06-9DE9-6F83-B2A9-EBA7085C54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2346" y="1198914"/>
            <a:ext cx="2391620" cy="517571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25108-6213-7FEC-8716-F3C5D675B499}"/>
              </a:ext>
            </a:extLst>
          </p:cNvPr>
          <p:cNvSpPr/>
          <p:nvPr/>
        </p:nvSpPr>
        <p:spPr>
          <a:xfrm>
            <a:off x="5719603" y="5738014"/>
            <a:ext cx="484816" cy="497090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BD0C944-A3EE-F0B4-B76A-C8354F467640}"/>
              </a:ext>
            </a:extLst>
          </p:cNvPr>
          <p:cNvSpPr/>
          <p:nvPr/>
        </p:nvSpPr>
        <p:spPr>
          <a:xfrm>
            <a:off x="8598552" y="1837741"/>
            <a:ext cx="839361" cy="353721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568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78884036_DIGITAL ION DESIGN_SL_V1.pptx" id="{AD58A1CE-E9E9-4C2E-83A0-65FD4522F93A}" vid="{1E9553B9-AA04-4A15-9836-1E06682578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8C88F1-1664-415F-AFCE-F6CF4580981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0D16958A-754B-4396-9457-FD7A427A37D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C30393A-FEC6-4A44-9E4A-6EA49F1F7D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Digital design</Template>
  <TotalTime>98</TotalTime>
  <Words>181</Words>
  <Application>Microsoft Macintosh PowerPoint</Application>
  <PresentationFormat>Widescreen</PresentationFormat>
  <Paragraphs>22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Calibri</vt:lpstr>
      <vt:lpstr>Century Gothic</vt:lpstr>
      <vt:lpstr>Wingdings 3</vt:lpstr>
      <vt:lpstr>Main</vt:lpstr>
      <vt:lpstr>Session Polls</vt:lpstr>
      <vt:lpstr>Your Unique URL for Polling</vt:lpstr>
      <vt:lpstr>Your Unique URL for Polling</vt:lpstr>
      <vt:lpstr>Selecting Your Polling Question</vt:lpstr>
      <vt:lpstr>Live Results</vt:lpstr>
      <vt:lpstr>Attendee Experience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Shelly Strickland</dc:creator>
  <cp:lastModifiedBy>Sasha Sicard</cp:lastModifiedBy>
  <cp:revision>63</cp:revision>
  <dcterms:created xsi:type="dcterms:W3CDTF">2025-01-02T22:41:36Z</dcterms:created>
  <dcterms:modified xsi:type="dcterms:W3CDTF">2025-03-13T13:58:46Z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